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636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5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2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1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70FB-71D1-4DC2-B49B-A33AA889F66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Acute liver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000" b="1" dirty="0">
                <a:solidFill>
                  <a:srgbClr val="002060"/>
                </a:solidFill>
              </a:rPr>
              <a:t>Prepared by:</a:t>
            </a:r>
          </a:p>
          <a:p>
            <a:pPr lvl="0"/>
            <a:r>
              <a:rPr lang="en-US" sz="2000" b="1" dirty="0">
                <a:solidFill>
                  <a:srgbClr val="FF0000"/>
                </a:solidFill>
              </a:rPr>
              <a:t>Dr. Muntadher Abdulkareem Abdullah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</a:rPr>
              <a:t>M.B.Ch.B,CABM,FIBMS,FIBMS(GE.&amp;HEP.)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E2F734-3AAA-8242-6DA9-0D3B66B5D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0"/>
            <a:ext cx="1066800" cy="82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720E76-5D98-5C9E-9245-75B5F3A93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42" y="10510"/>
            <a:ext cx="106680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16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Manegments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Patients with acute liver failure should be treated in a high dependency or intensive care unit as soon as progressive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prolongation of the PT occurs or hepatic encephalopathy is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identified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General measures: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Monitoring in acute liver failure</a:t>
            </a:r>
          </a:p>
          <a:p>
            <a:pPr marL="0" indent="0">
              <a:buNone/>
            </a:pPr>
            <a:r>
              <a:rPr lang="en-US" sz="1400" b="1" dirty="0"/>
              <a:t>Cardiorespiratory </a:t>
            </a:r>
          </a:p>
          <a:p>
            <a:pPr marL="0" indent="0">
              <a:buNone/>
            </a:pPr>
            <a:r>
              <a:rPr lang="en-US" sz="1400" b="1" dirty="0"/>
              <a:t>Pulse</a:t>
            </a:r>
          </a:p>
          <a:p>
            <a:pPr marL="0" indent="0">
              <a:buNone/>
            </a:pPr>
            <a:r>
              <a:rPr lang="en-US" sz="1400" b="1" dirty="0"/>
              <a:t>• Blood pressure</a:t>
            </a:r>
          </a:p>
          <a:p>
            <a:pPr marL="0" indent="0">
              <a:buNone/>
            </a:pPr>
            <a:r>
              <a:rPr lang="en-US" sz="1400" b="1" dirty="0"/>
              <a:t>• Central venous pressure</a:t>
            </a:r>
          </a:p>
          <a:p>
            <a:pPr marL="0" indent="0">
              <a:buNone/>
            </a:pPr>
            <a:r>
              <a:rPr lang="en-US" sz="1400" b="1" dirty="0"/>
              <a:t>• Respiratory rate</a:t>
            </a:r>
          </a:p>
          <a:p>
            <a:pPr marL="0" indent="0">
              <a:buNone/>
            </a:pPr>
            <a:r>
              <a:rPr lang="en-US" sz="1400" b="1" dirty="0"/>
              <a:t>Neurological</a:t>
            </a:r>
          </a:p>
          <a:p>
            <a:pPr marL="0" indent="0">
              <a:buNone/>
            </a:pPr>
            <a:r>
              <a:rPr lang="en-US" sz="1400" b="1" dirty="0"/>
              <a:t>• Intracranial pressure monitoring (</a:t>
            </a:r>
            <a:r>
              <a:rPr lang="en-US" sz="1400" b="1"/>
              <a:t>specialist units)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• Conscious level</a:t>
            </a:r>
          </a:p>
          <a:p>
            <a:pPr marL="0" indent="0">
              <a:buNone/>
            </a:pPr>
            <a:r>
              <a:rPr lang="en-US" sz="1400" b="1" dirty="0"/>
              <a:t>Fluid balance</a:t>
            </a:r>
          </a:p>
          <a:p>
            <a:pPr marL="0" indent="0">
              <a:buNone/>
            </a:pPr>
            <a:r>
              <a:rPr lang="en-US" sz="1400" b="1" dirty="0"/>
              <a:t>• Hourly output (urine, vomiting, diarrhoea)</a:t>
            </a:r>
          </a:p>
          <a:p>
            <a:pPr marL="0" indent="0">
              <a:buNone/>
            </a:pPr>
            <a:r>
              <a:rPr lang="en-US" sz="1400" b="1" dirty="0"/>
              <a:t>• Input: oral, intravenous</a:t>
            </a:r>
          </a:p>
          <a:p>
            <a:pPr marL="0" indent="0">
              <a:buNone/>
            </a:pPr>
            <a:r>
              <a:rPr lang="en-US" sz="1400" b="1" dirty="0"/>
              <a:t>Blood analyses</a:t>
            </a:r>
          </a:p>
          <a:p>
            <a:pPr marL="0" indent="0">
              <a:buNone/>
            </a:pPr>
            <a:r>
              <a:rPr lang="en-US" sz="1400" b="1" dirty="0"/>
              <a:t>• Arterial blood gases</a:t>
            </a:r>
          </a:p>
          <a:p>
            <a:pPr marL="0" indent="0">
              <a:buNone/>
            </a:pPr>
            <a:r>
              <a:rPr lang="en-US" sz="1400" b="1" dirty="0"/>
              <a:t>• Peripheral blood count (including platelets)</a:t>
            </a:r>
          </a:p>
          <a:p>
            <a:pPr marL="0" indent="0">
              <a:buNone/>
            </a:pPr>
            <a:r>
              <a:rPr lang="en-US" sz="1400" b="1" dirty="0"/>
              <a:t>• Sodium, potassium, HCO3−</a:t>
            </a:r>
          </a:p>
          <a:p>
            <a:pPr marL="0" indent="0">
              <a:buNone/>
            </a:pPr>
            <a:r>
              <a:rPr lang="en-US" sz="1400" b="1" dirty="0"/>
              <a:t>, calcium, magnesium</a:t>
            </a:r>
          </a:p>
          <a:p>
            <a:pPr marL="0" indent="0">
              <a:buNone/>
            </a:pPr>
            <a:r>
              <a:rPr lang="en-US" sz="1400" b="1" dirty="0"/>
              <a:t>• Creatinine, urea</a:t>
            </a:r>
          </a:p>
          <a:p>
            <a:pPr marL="0" indent="0">
              <a:buNone/>
            </a:pPr>
            <a:r>
              <a:rPr lang="en-US" sz="1400" b="1" dirty="0"/>
              <a:t>• Glucose (2-hourly in acute phase)</a:t>
            </a:r>
          </a:p>
          <a:p>
            <a:pPr marL="0" indent="0">
              <a:buNone/>
            </a:pPr>
            <a:r>
              <a:rPr lang="en-US" sz="1400" b="1" dirty="0"/>
              <a:t>• Prothrombin time</a:t>
            </a:r>
          </a:p>
          <a:p>
            <a:pPr marL="0" indent="0">
              <a:buNone/>
            </a:pPr>
            <a:r>
              <a:rPr lang="en-US" sz="1400" b="1" dirty="0"/>
              <a:t>Infection surveillance</a:t>
            </a:r>
          </a:p>
          <a:p>
            <a:pPr marL="0" indent="0">
              <a:buNone/>
            </a:pPr>
            <a:r>
              <a:rPr lang="en-US" sz="1400" b="1" dirty="0"/>
              <a:t>• Cultures: blood, urine, throat, sputum, cannula sites</a:t>
            </a:r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90790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Adverse prognostic criteria in</a:t>
            </a:r>
          </a:p>
          <a:p>
            <a:pPr marL="0" indent="0">
              <a:buNone/>
            </a:pPr>
            <a:r>
              <a:rPr lang="en-US" sz="1400" dirty="0"/>
              <a:t>acute liver failure*</a:t>
            </a:r>
          </a:p>
          <a:p>
            <a:pPr marL="0" indent="0">
              <a:buNone/>
            </a:pPr>
            <a:r>
              <a:rPr lang="en-US" sz="1400" dirty="0"/>
              <a:t>Paracetamol overdose</a:t>
            </a:r>
          </a:p>
          <a:p>
            <a:pPr marL="0" indent="0">
              <a:buNone/>
            </a:pPr>
            <a:r>
              <a:rPr lang="en-US" sz="1400" dirty="0"/>
              <a:t>• H+ &gt;50 </a:t>
            </a:r>
            <a:r>
              <a:rPr lang="en-US" sz="1400" dirty="0" err="1"/>
              <a:t>nmol</a:t>
            </a:r>
            <a:r>
              <a:rPr lang="en-US" sz="1400" dirty="0"/>
              <a:t>/L (pH &lt;7.3) at or beyond 24 hours following the</a:t>
            </a:r>
          </a:p>
          <a:p>
            <a:pPr marL="0" indent="0">
              <a:buNone/>
            </a:pPr>
            <a:r>
              <a:rPr lang="en-US" sz="1400" dirty="0"/>
              <a:t>overdose</a:t>
            </a:r>
          </a:p>
          <a:p>
            <a:pPr marL="0" indent="0">
              <a:buNone/>
            </a:pPr>
            <a:r>
              <a:rPr lang="en-US" sz="1400" dirty="0"/>
              <a:t>Or</a:t>
            </a:r>
          </a:p>
          <a:p>
            <a:pPr marL="0" indent="0">
              <a:buNone/>
            </a:pPr>
            <a:r>
              <a:rPr lang="en-US" sz="1400" dirty="0"/>
              <a:t>• Serum creatinine &gt;300 µ</a:t>
            </a:r>
            <a:r>
              <a:rPr lang="en-US" sz="1400" dirty="0" err="1"/>
              <a:t>mol</a:t>
            </a:r>
            <a:r>
              <a:rPr lang="en-US" sz="1400" dirty="0"/>
              <a:t>/L (≅3.38 mg/</a:t>
            </a:r>
            <a:r>
              <a:rPr lang="en-US" sz="1400" dirty="0" err="1"/>
              <a:t>dL</a:t>
            </a:r>
            <a:r>
              <a:rPr lang="en-US" sz="1400" dirty="0"/>
              <a:t>) plus prothrombin</a:t>
            </a:r>
          </a:p>
          <a:p>
            <a:pPr marL="0" indent="0">
              <a:buNone/>
            </a:pPr>
            <a:r>
              <a:rPr lang="en-US" sz="1400" dirty="0"/>
              <a:t>time &gt;100 secs plus encephalopathy grade 3 or 4</a:t>
            </a:r>
          </a:p>
          <a:p>
            <a:pPr marL="0" indent="0">
              <a:buNone/>
            </a:pPr>
            <a:r>
              <a:rPr lang="en-US" sz="1400" dirty="0"/>
              <a:t>Non-paracetamol cases</a:t>
            </a:r>
          </a:p>
          <a:p>
            <a:pPr marL="0" indent="0">
              <a:buNone/>
            </a:pPr>
            <a:r>
              <a:rPr lang="en-US" sz="1400" dirty="0"/>
              <a:t>• Prothrombin time &gt;100 secs</a:t>
            </a:r>
          </a:p>
          <a:p>
            <a:pPr marL="0" indent="0">
              <a:buNone/>
            </a:pPr>
            <a:r>
              <a:rPr lang="en-US" sz="1400" dirty="0"/>
              <a:t>Or</a:t>
            </a:r>
          </a:p>
          <a:p>
            <a:pPr marL="0" indent="0">
              <a:buNone/>
            </a:pPr>
            <a:r>
              <a:rPr lang="en-US" sz="1400" dirty="0"/>
              <a:t>• Any three of the following:</a:t>
            </a:r>
          </a:p>
          <a:p>
            <a:pPr marL="0" indent="0">
              <a:buNone/>
            </a:pPr>
            <a:r>
              <a:rPr lang="en-US" sz="1400" dirty="0"/>
              <a:t>Jaundice to encephalopathy time &gt;7 days</a:t>
            </a:r>
          </a:p>
          <a:p>
            <a:pPr marL="0" indent="0">
              <a:buNone/>
            </a:pPr>
            <a:r>
              <a:rPr lang="en-US" sz="1400" dirty="0"/>
              <a:t>Age &lt;10 or &gt;40 years</a:t>
            </a:r>
          </a:p>
          <a:p>
            <a:pPr marL="0" indent="0">
              <a:buNone/>
            </a:pPr>
            <a:r>
              <a:rPr lang="en-US" sz="1400" dirty="0"/>
              <a:t>Indeterminate or drug-induced causes</a:t>
            </a:r>
          </a:p>
          <a:p>
            <a:pPr marL="0" indent="0">
              <a:buNone/>
            </a:pPr>
            <a:r>
              <a:rPr lang="en-US" sz="1400" dirty="0"/>
              <a:t>Bilirubin &gt;300 µ</a:t>
            </a:r>
            <a:r>
              <a:rPr lang="en-US" sz="1400" dirty="0" err="1"/>
              <a:t>mol</a:t>
            </a:r>
            <a:r>
              <a:rPr lang="en-US" sz="1400" dirty="0"/>
              <a:t>/L (≅17.6 mg/</a:t>
            </a:r>
            <a:r>
              <a:rPr lang="en-US" sz="1400" dirty="0" err="1"/>
              <a:t>dL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Prothrombin time &gt;50 secs</a:t>
            </a:r>
          </a:p>
          <a:p>
            <a:pPr marL="0" indent="0">
              <a:buNone/>
            </a:pPr>
            <a:r>
              <a:rPr lang="en-US" sz="1400" dirty="0"/>
              <a:t>Or</a:t>
            </a:r>
          </a:p>
          <a:p>
            <a:pPr marL="0" indent="0">
              <a:buNone/>
            </a:pPr>
            <a:r>
              <a:rPr lang="en-US" sz="1400" dirty="0"/>
              <a:t>• Factor V level &lt;15% and encephalopathy grade 3 or 4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definitive treatment for fulminant hepatic failure is liver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7994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Complications of acute liver failure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• Encephalopathy and cerebral oedema</a:t>
            </a:r>
          </a:p>
          <a:p>
            <a:pPr marL="0" indent="0">
              <a:buNone/>
            </a:pPr>
            <a:r>
              <a:rPr lang="en-US" sz="1400" b="1" dirty="0"/>
              <a:t>• Hypoglycaemia</a:t>
            </a:r>
          </a:p>
          <a:p>
            <a:pPr marL="0" indent="0">
              <a:buNone/>
            </a:pPr>
            <a:r>
              <a:rPr lang="en-US" sz="1400" b="1" dirty="0"/>
              <a:t>• Metabolic acidosis</a:t>
            </a:r>
          </a:p>
          <a:p>
            <a:pPr marL="0" indent="0">
              <a:buNone/>
            </a:pPr>
            <a:r>
              <a:rPr lang="en-US" sz="1400" b="1" dirty="0"/>
              <a:t>• Infection (bacterial, fungal)</a:t>
            </a:r>
          </a:p>
          <a:p>
            <a:pPr marL="0" indent="0">
              <a:buNone/>
            </a:pPr>
            <a:r>
              <a:rPr lang="en-US" sz="1400" b="1" dirty="0"/>
              <a:t>• Renal failure</a:t>
            </a:r>
          </a:p>
          <a:p>
            <a:pPr marL="0" indent="0">
              <a:buNone/>
            </a:pPr>
            <a:r>
              <a:rPr lang="en-US" sz="1400" b="1" dirty="0"/>
              <a:t>• Multi-organ failure</a:t>
            </a:r>
          </a:p>
          <a:p>
            <a:pPr marL="0" indent="0">
              <a:buNone/>
            </a:pPr>
            <a:r>
              <a:rPr lang="en-US" sz="1400" b="1" dirty="0"/>
              <a:t>(hypotension and respiratory</a:t>
            </a:r>
          </a:p>
          <a:p>
            <a:pPr marL="0" indent="0">
              <a:buNone/>
            </a:pPr>
            <a:r>
              <a:rPr lang="en-US" sz="1400" b="1" dirty="0"/>
              <a:t>failure)</a:t>
            </a:r>
          </a:p>
        </p:txBody>
      </p:sp>
    </p:spTree>
    <p:extLst>
      <p:ext uri="{BB962C8B-B14F-4D97-AF65-F5344CB8AC3E}">
        <p14:creationId xmlns:p14="http://schemas.microsoft.com/office/powerpoint/2010/main" val="27885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Hepatic encephalopathy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brain is exposed to increased levels of ammonia, neurotransmitters and their precursors because of failed</a:t>
            </a:r>
          </a:p>
          <a:p>
            <a:pPr marL="0" indent="0">
              <a:buNone/>
            </a:pPr>
            <a:r>
              <a:rPr lang="en-US" sz="1400" dirty="0"/>
              <a:t>hepatic clearance result in neurological and psychiatric components. Features of encephalopathy can be</a:t>
            </a:r>
          </a:p>
          <a:p>
            <a:pPr marL="0" indent="0">
              <a:buNone/>
            </a:pPr>
            <a:r>
              <a:rPr lang="en-US" sz="1400" dirty="0"/>
              <a:t>separated into changes in consciousness, personality, intellect and speech, disturbed consciousness with</a:t>
            </a:r>
          </a:p>
          <a:p>
            <a:pPr marL="0" indent="0">
              <a:buNone/>
            </a:pPr>
            <a:r>
              <a:rPr lang="en-US" sz="1400" dirty="0"/>
              <a:t>disorder of sleep is usual. Hypersomnia appears early and progresses to reversal of the normal sleep pattern.</a:t>
            </a:r>
          </a:p>
          <a:p>
            <a:pPr marL="0" indent="0">
              <a:buNone/>
            </a:pPr>
            <a:r>
              <a:rPr lang="en-US" sz="1400" dirty="0"/>
              <a:t>Speech is slow and slurred and the voice is monotonous. The most characteristic neurological abnormality is the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‘flapping’ tremor (asterixis). </a:t>
            </a:r>
          </a:p>
          <a:p>
            <a:pPr marL="0" indent="0">
              <a:buNone/>
            </a:pPr>
            <a:r>
              <a:rPr lang="en-US" sz="1400" dirty="0"/>
              <a:t>Coma at first resembles normal sleep, but progresses to complete</a:t>
            </a:r>
          </a:p>
          <a:p>
            <a:pPr marL="0" indent="0">
              <a:buNone/>
            </a:pPr>
            <a:r>
              <a:rPr lang="en-US" sz="1400" dirty="0"/>
              <a:t>unresponsiveness.</a:t>
            </a:r>
          </a:p>
        </p:txBody>
      </p:sp>
    </p:spTree>
    <p:extLst>
      <p:ext uri="{BB962C8B-B14F-4D97-AF65-F5344CB8AC3E}">
        <p14:creationId xmlns:p14="http://schemas.microsoft.com/office/powerpoint/2010/main" val="408462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Investigation :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dirty="0"/>
              <a:t>- Cerebrospinal fluid - usually clear and under normal pressure , cell count is normal</a:t>
            </a:r>
          </a:p>
          <a:p>
            <a:pPr marL="0" indent="0">
              <a:buNone/>
            </a:pPr>
            <a:r>
              <a:rPr lang="en-US" sz="1400" dirty="0"/>
              <a:t>- EEG changes occur very early even before psychological or biochemical disturbances.</a:t>
            </a:r>
          </a:p>
          <a:p>
            <a:pPr marL="0" indent="0">
              <a:buNone/>
            </a:pPr>
            <a:r>
              <a:rPr lang="en-US" sz="1400" dirty="0"/>
              <a:t>-CT scan to show cerebral oedema and cortical atrophy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rgbClr val="00B0F0"/>
                </a:solidFill>
              </a:rPr>
              <a:t>Treatment of hepatic encephalopathy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Treatment broadly divides into three areas: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/>
              <a:t>1.Identification and treatment of the precipitating cause.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2. Intervention to reduce the production and absorption of gut-derived ammonia and other toxins.</a:t>
            </a:r>
          </a:p>
          <a:p>
            <a:pPr marL="0" indent="0">
              <a:buNone/>
            </a:pPr>
            <a:r>
              <a:rPr lang="en-US" sz="1400" dirty="0"/>
              <a:t> Alteration of enteric bacteria and the colonic environment by non absorbable antibiotics, oral lactulose and stimulation of colonic emptying - enemas, lactulose ( of limited significant in ALF)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3. Agents to modify neurotransmitter balance directly- bromocriptine, flumazenil (benzodiazepine</a:t>
            </a:r>
          </a:p>
          <a:p>
            <a:pPr marL="0" indent="0">
              <a:buNone/>
            </a:pPr>
            <a:r>
              <a:rPr lang="en-US" sz="1400" dirty="0"/>
              <a:t>antagonist) limited clinical value at present.</a:t>
            </a:r>
          </a:p>
        </p:txBody>
      </p:sp>
    </p:spTree>
    <p:extLst>
      <p:ext uri="{BB962C8B-B14F-4D97-AF65-F5344CB8AC3E}">
        <p14:creationId xmlns:p14="http://schemas.microsoft.com/office/powerpoint/2010/main" val="1659000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Treatment of cerebral oedema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/>
              <a:t>- Head should be elevated to 30 degrees</a:t>
            </a:r>
          </a:p>
          <a:p>
            <a:pPr marL="0" indent="0">
              <a:buNone/>
            </a:pPr>
            <a:r>
              <a:rPr lang="en-US" sz="1200" dirty="0"/>
              <a:t>-High levels of PEEP should be avoided – it may increase hepatic venous pressure and intracranial pressure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dirty="0"/>
              <a:t>- </a:t>
            </a:r>
            <a:r>
              <a:rPr lang="en-US" sz="1200" dirty="0"/>
              <a:t>Mannitol bolus of 0.5 g/kg as 20 % solution over 15 minutes – can be repeated if serum osmolality</a:t>
            </a:r>
          </a:p>
          <a:p>
            <a:pPr marL="0" indent="0">
              <a:buNone/>
            </a:pPr>
            <a:r>
              <a:rPr lang="en-US" sz="1200" dirty="0"/>
              <a:t>less than 320 mOsm/L</a:t>
            </a:r>
          </a:p>
          <a:p>
            <a:pPr marL="0" indent="0">
              <a:buNone/>
            </a:pPr>
            <a:r>
              <a:rPr lang="en-US" sz="1200" dirty="0"/>
              <a:t>- Other methods 3% hypertonic saline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N.B. Steroid are not indicated in treatment of cerebral oedema in ALF – as it may complicate infection AND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cause gastric erosions</a:t>
            </a:r>
          </a:p>
          <a:p>
            <a:pPr marL="0" indent="0">
              <a:buNone/>
            </a:pPr>
            <a:r>
              <a:rPr lang="en-US" sz="1200" dirty="0"/>
              <a:t>Treatment coagulopathy</a:t>
            </a:r>
          </a:p>
          <a:p>
            <a:pPr marL="0" indent="0">
              <a:buNone/>
            </a:pPr>
            <a:r>
              <a:rPr lang="en-US" sz="1200" dirty="0"/>
              <a:t>- Intravenous vitamin K to correct any reversible coagulopathy</a:t>
            </a:r>
          </a:p>
          <a:p>
            <a:pPr marL="0" indent="0">
              <a:buNone/>
            </a:pPr>
            <a:r>
              <a:rPr lang="en-US" sz="1200" dirty="0"/>
              <a:t>- Fresh frozen plasma (FFP) – to be given in case of hemorrhage or if coagulopathy is severe (PT&gt;60sec)</a:t>
            </a:r>
          </a:p>
          <a:p>
            <a:pPr marL="0" indent="0">
              <a:buNone/>
            </a:pPr>
            <a:r>
              <a:rPr lang="en-US" sz="1200" dirty="0"/>
              <a:t>- Thrombocytopenia to be corrected</a:t>
            </a:r>
          </a:p>
          <a:p>
            <a:pPr>
              <a:buFontTx/>
              <a:buChar char="-"/>
            </a:pPr>
            <a:r>
              <a:rPr lang="en-US" sz="1200" dirty="0"/>
              <a:t>Prophylaxis for gastrointestinal bleed – administration of PPI , H2 blocker.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Treatment Hepatorenal syndrome</a:t>
            </a:r>
          </a:p>
          <a:p>
            <a:pPr marL="0" indent="0">
              <a:buNone/>
            </a:pPr>
            <a:r>
              <a:rPr lang="en-US" sz="1200" dirty="0"/>
              <a:t>It is the most common cause of renal insufficiency in ALF secondary to renal vasoconstriction. Primarily</a:t>
            </a:r>
          </a:p>
          <a:p>
            <a:pPr marL="0" indent="0">
              <a:buNone/>
            </a:pPr>
            <a:r>
              <a:rPr lang="en-US" sz="1200" dirty="0"/>
              <a:t>focused on decreasing splanchnic circulation by :</a:t>
            </a:r>
          </a:p>
          <a:p>
            <a:pPr marL="0" indent="0">
              <a:buNone/>
            </a:pPr>
            <a:r>
              <a:rPr lang="en-US" sz="1200" dirty="0"/>
              <a:t>- Vasoconstrictors – Terlipressin</a:t>
            </a:r>
          </a:p>
          <a:p>
            <a:pPr marL="0" indent="0">
              <a:buNone/>
            </a:pPr>
            <a:r>
              <a:rPr lang="en-US" sz="1200" dirty="0"/>
              <a:t>-Alpha agonist- nor-epinephrine, midodrine every effective in reversal of functional renal insufficiency.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Liver transplantation is the definitive treatment of Hepatorenal syndrome in the sitting of ALF</a:t>
            </a:r>
          </a:p>
        </p:txBody>
      </p:sp>
    </p:spTree>
    <p:extLst>
      <p:ext uri="{BB962C8B-B14F-4D97-AF65-F5344CB8AC3E}">
        <p14:creationId xmlns:p14="http://schemas.microsoft.com/office/powerpoint/2010/main" val="287611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11539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09EB-0F37-DA2C-803B-F9F37ABF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At the end of this lecture , you must be able to answer these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66C71-B0B2-265F-2216-BAA4DC4ED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Q1: 30 year old male patient , with three days Hx of nausea ,vomiting and jaundice , today he is difficult to arouse .</a:t>
            </a:r>
          </a:p>
          <a:p>
            <a:pPr marL="0" indent="0">
              <a:buNone/>
            </a:pPr>
            <a:r>
              <a:rPr lang="en-US" sz="2000" dirty="0"/>
              <a:t>Ix : TSB=103 g/dl , ALT=1500mg/dl ,AST=1400mg/dl . ALK.ph.=200 iu/L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1.WHAT OTHER IMPEORTANT IX YOU NEED TO SENT?</a:t>
            </a:r>
          </a:p>
          <a:p>
            <a:pPr marL="0" indent="0">
              <a:buNone/>
            </a:pPr>
            <a:r>
              <a:rPr lang="en-US" sz="2000" dirty="0"/>
              <a:t>2. WHAT ARE THE MOST COMMON CAUSES OF SUCH ELEVATION IN LFT?</a:t>
            </a:r>
          </a:p>
        </p:txBody>
      </p:sp>
    </p:spTree>
    <p:extLst>
      <p:ext uri="{BB962C8B-B14F-4D97-AF65-F5344CB8AC3E}">
        <p14:creationId xmlns:p14="http://schemas.microsoft.com/office/powerpoint/2010/main" val="412391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A41D2-95C7-3247-6112-D31D1DF7C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Q2: A 63-year-old woman with fulminant hepatic failure  caused by acute hepatitis B is hospitalized because of confusion, what is the most helpful bedside test to diagnose hepatic encephalopathy?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Checking blood pressure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Checking body temperature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Testing for asterixis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 Testing for meningeal irritation signs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Q3 :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24-year-old patient is admitted to the intensive care unit with obtundation and jaundice over 1–2 days. No further history is available. The following laboratory findings are obtained: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bilirubin 7.2 mg/dL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bilirubin 4.0 mg/dL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AST: 1478 U/L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ALT: 1056 U/L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Alkaline phosphatase: 132 U/L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INR: 3.1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Albumin: 3.6 g/dL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of the following tests are indicated except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antinuclear antibody (ANA)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toxicology screen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endoscopic retrograde cholangiopancreatography (ERCP)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 hepatitis B surface antigen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 Hepatitis A serology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53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Acute Liver Failure: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/>
              <a:t>Acute liver failure describes the clinical syndrome of severe impairment of liver function Within 6 months of the onset of symptoms, which include: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500" b="1" dirty="0"/>
              <a:t>1. Encephalopathy</a:t>
            </a:r>
          </a:p>
          <a:p>
            <a:pPr marL="0" indent="0">
              <a:buNone/>
            </a:pPr>
            <a:r>
              <a:rPr lang="en-US" sz="1500" b="1" dirty="0"/>
              <a:t>2. Coagulopathy</a:t>
            </a:r>
          </a:p>
          <a:p>
            <a:pPr marL="0" indent="0">
              <a:buNone/>
            </a:pPr>
            <a:r>
              <a:rPr lang="en-US" sz="1500" b="1" dirty="0"/>
              <a:t>3. Jaundice</a:t>
            </a:r>
          </a:p>
          <a:p>
            <a:pPr marL="0" indent="0">
              <a:buNone/>
            </a:pPr>
            <a:endParaRPr lang="en-US" sz="1500" dirty="0"/>
          </a:p>
          <a:p>
            <a:pPr>
              <a:buFontTx/>
              <a:buChar char="-"/>
            </a:pPr>
            <a:r>
              <a:rPr lang="en-US" sz="1500" dirty="0"/>
              <a:t>The acute onset of liver disease with no known evidence of chronic liver disease.</a:t>
            </a:r>
          </a:p>
          <a:p>
            <a:pPr marL="0" indent="0">
              <a:buNone/>
            </a:pPr>
            <a:endParaRPr lang="en-US" sz="1500" dirty="0"/>
          </a:p>
          <a:p>
            <a:pPr>
              <a:buFontTx/>
              <a:buChar char="-"/>
            </a:pPr>
            <a:r>
              <a:rPr lang="en-US" sz="1500" dirty="0"/>
              <a:t>Biochemical and/or clinical evidence of severe liver dysfunction</a:t>
            </a:r>
          </a:p>
          <a:p>
            <a:pPr marL="0" indent="0">
              <a:buNone/>
            </a:pPr>
            <a:endParaRPr lang="en-US" sz="1500" dirty="0"/>
          </a:p>
          <a:p>
            <a:pPr>
              <a:buFontTx/>
              <a:buChar char="-"/>
            </a:pPr>
            <a:r>
              <a:rPr lang="en-US" sz="1500" dirty="0"/>
              <a:t>Hepatic-based coagulopathy – prothrombin time [PT] ≥15 seconds or international normalized ratio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[INR] ≥1.5 that is not corrected by parenteral vitamin K in presence of clinical hepatic encephalopathy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PT is ≥20 seconds or INR is ≥2.0 in presence or absence of hepatic encephalopathy.</a:t>
            </a:r>
          </a:p>
        </p:txBody>
      </p:sp>
    </p:spTree>
    <p:extLst>
      <p:ext uri="{BB962C8B-B14F-4D97-AF65-F5344CB8AC3E}">
        <p14:creationId xmlns:p14="http://schemas.microsoft.com/office/powerpoint/2010/main" val="267375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Classification 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1) Hyperacute               &lt;7 days   </a:t>
            </a:r>
          </a:p>
          <a:p>
            <a:pPr marL="0" indent="0">
              <a:buNone/>
            </a:pPr>
            <a:r>
              <a:rPr lang="en-US" sz="1400" b="1" dirty="0"/>
              <a:t>2)</a:t>
            </a:r>
            <a:r>
              <a:rPr lang="en-US" sz="1400" dirty="0"/>
              <a:t> </a:t>
            </a:r>
            <a:r>
              <a:rPr lang="en-US" sz="1400" b="1" dirty="0"/>
              <a:t>Acute                         8–28 days</a:t>
            </a:r>
          </a:p>
          <a:p>
            <a:pPr marL="0" indent="0">
              <a:buNone/>
            </a:pPr>
            <a:r>
              <a:rPr lang="en-US" sz="1400" b="1" dirty="0"/>
              <a:t>3) Subacute                  29 days to 12 weeks 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This duration represent the time from the onset of jaundice to the development of hepatic encephalopathy.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An alternative classification</a:t>
            </a:r>
          </a:p>
          <a:p>
            <a:pPr>
              <a:buAutoNum type="arabicParenR"/>
            </a:pPr>
            <a:r>
              <a:rPr lang="en-US" sz="1400" b="1" dirty="0"/>
              <a:t>Fulminant : liver failure - time from jaundice to encephalopathy within 8 weeks in the absence of pre-existing liver disease.</a:t>
            </a:r>
          </a:p>
          <a:p>
            <a:pPr>
              <a:buAutoNum type="arabicParenR"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2) sub-fulminant :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Late onset liver failure describes encephalopathy developing more than 8 weeks (but less than 24 weeks) after the first symptoms.</a:t>
            </a:r>
          </a:p>
        </p:txBody>
      </p:sp>
    </p:spTree>
    <p:extLst>
      <p:ext uri="{BB962C8B-B14F-4D97-AF65-F5344CB8AC3E}">
        <p14:creationId xmlns:p14="http://schemas.microsoft.com/office/powerpoint/2010/main" val="126665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Causes :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/>
              <a:t>1.Drugs and toxins (70–80%) like Acetaminophen, Halothane,Antituberculous drugs,Methylenedioxymethamphetamine(MDMA, 'ecstasy'),Herbal remedies , Amanita phalloides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2.Viral hepatitis (5%) : hepatitis A , E,B,D,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3.Autoimmune hepatitis(&lt;5%)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4- cryptogenic (5-10%)  Non-A–E viral hepatitis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5.Miscellaneous (&lt;5%) : Wilson's disease, Acute fatty liver of pregnancy, Shock and cardiac failure,Budd–Chiari syndrome</a:t>
            </a:r>
          </a:p>
          <a:p>
            <a:pPr marL="0" indent="0">
              <a:buNone/>
            </a:pPr>
            <a:r>
              <a:rPr lang="en-US" sz="1400" dirty="0"/>
              <a:t>Leptospirosis,Liver metastases,Lymphoma, Reye;s syndrome.</a:t>
            </a:r>
          </a:p>
        </p:txBody>
      </p:sp>
    </p:spTree>
    <p:extLst>
      <p:ext uri="{BB962C8B-B14F-4D97-AF65-F5344CB8AC3E}">
        <p14:creationId xmlns:p14="http://schemas.microsoft.com/office/powerpoint/2010/main" val="164021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sz="3200" b="1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patient, previously having been well, typically develops non-specific symptoms such as nausea and</a:t>
            </a:r>
          </a:p>
          <a:p>
            <a:pPr marL="0" indent="0">
              <a:buNone/>
            </a:pPr>
            <a:r>
              <a:rPr lang="en-US" sz="1400" b="1" dirty="0"/>
              <a:t>malaise.</a:t>
            </a:r>
          </a:p>
          <a:p>
            <a:pPr marL="0" indent="0">
              <a:buNone/>
            </a:pPr>
            <a:r>
              <a:rPr lang="en-US" sz="1400" dirty="0"/>
              <a:t>-        </a:t>
            </a:r>
            <a:r>
              <a:rPr lang="en-US" sz="1400" b="1" dirty="0"/>
              <a:t>Progressive Jaundice.</a:t>
            </a:r>
          </a:p>
          <a:p>
            <a:pPr marL="0" indent="0">
              <a:buNone/>
            </a:pPr>
            <a:r>
              <a:rPr lang="en-US" sz="1400" b="1" dirty="0"/>
              <a:t>-       Vomiting is common</a:t>
            </a:r>
          </a:p>
          <a:p>
            <a:pPr>
              <a:buFontTx/>
              <a:buChar char="-"/>
            </a:pPr>
            <a:r>
              <a:rPr lang="en-US" sz="1400" b="1" dirty="0"/>
              <a:t>Abdominal pain.</a:t>
            </a:r>
          </a:p>
          <a:p>
            <a:pPr>
              <a:buFontTx/>
              <a:buChar char="-"/>
            </a:pPr>
            <a:r>
              <a:rPr lang="en-US" sz="1400" b="1" dirty="0"/>
              <a:t>Fetor hepaticus</a:t>
            </a:r>
          </a:p>
          <a:p>
            <a:pPr>
              <a:buFontTx/>
              <a:buChar char="-"/>
            </a:pPr>
            <a:r>
              <a:rPr lang="en-US" sz="1400" b="1" dirty="0"/>
              <a:t>Rapid decrease in liver size without clinical improvement</a:t>
            </a:r>
          </a:p>
          <a:p>
            <a:pPr>
              <a:buFontTx/>
              <a:buChar char="-"/>
            </a:pPr>
            <a:r>
              <a:rPr lang="en-US" sz="1400" b="1" dirty="0"/>
              <a:t> Ascites</a:t>
            </a:r>
          </a:p>
          <a:p>
            <a:pPr>
              <a:buFontTx/>
              <a:buChar char="-"/>
            </a:pPr>
            <a:r>
              <a:rPr lang="en-US" sz="1400" b="1" dirty="0"/>
              <a:t>Tachycardia, hypotension, hyperventilation and fever are later features</a:t>
            </a:r>
          </a:p>
          <a:p>
            <a:pPr>
              <a:buFontTx/>
              <a:buChar char="-"/>
            </a:pPr>
            <a:r>
              <a:rPr lang="en-US" sz="1400" b="1" dirty="0"/>
              <a:t> Later coma and encephalopathy features.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719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</a:rPr>
              <a:t>Investigations: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The investigation can be divided into that to assess the synthetic hepatic functions , overall systems impairment and that to assess the etiology of the fulminant hepatic function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A. Investigation for the assessment of hepatic and body system impairment: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600" b="1" dirty="0"/>
              <a:t>1) Hematology : </a:t>
            </a:r>
          </a:p>
          <a:p>
            <a:pPr marL="0" indent="0">
              <a:buNone/>
            </a:pPr>
            <a:r>
              <a:rPr lang="en-US" sz="1600" b="1" dirty="0"/>
              <a:t>- The prothrombin time to the assessment of the severity of the clinical situation, and its progress.</a:t>
            </a:r>
          </a:p>
          <a:p>
            <a:pPr marL="0" indent="0">
              <a:buNone/>
            </a:pPr>
            <a:r>
              <a:rPr lang="en-US" sz="1600" b="1" dirty="0"/>
              <a:t>- Hemoglobin and white count are obtained.</a:t>
            </a:r>
          </a:p>
          <a:p>
            <a:pPr>
              <a:buFontTx/>
              <a:buChar char="-"/>
            </a:pPr>
            <a:r>
              <a:rPr lang="en-US" sz="1600" b="1" dirty="0"/>
              <a:t>A falling platelet count may reflect disseminated intravascular coagulation.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2) Biochemical :</a:t>
            </a:r>
          </a:p>
          <a:p>
            <a:pPr marL="0" indent="0">
              <a:buNone/>
            </a:pPr>
            <a:r>
              <a:rPr lang="en-US" sz="1600" b="1" dirty="0"/>
              <a:t>- Blood glucose</a:t>
            </a:r>
          </a:p>
          <a:p>
            <a:pPr marL="0" indent="0">
              <a:buNone/>
            </a:pPr>
            <a:r>
              <a:rPr lang="en-US" sz="1600" b="1" dirty="0"/>
              <a:t>- Blood urea</a:t>
            </a:r>
          </a:p>
          <a:p>
            <a:pPr marL="0" indent="0">
              <a:buNone/>
            </a:pPr>
            <a:r>
              <a:rPr lang="en-US" sz="1600" b="1" dirty="0"/>
              <a:t>- Serum electrolytes</a:t>
            </a:r>
          </a:p>
          <a:p>
            <a:pPr marL="0" indent="0">
              <a:buNone/>
            </a:pPr>
            <a:r>
              <a:rPr lang="en-US" sz="1600" b="1" dirty="0"/>
              <a:t>- Serum creatinine</a:t>
            </a:r>
          </a:p>
          <a:p>
            <a:pPr marL="0" indent="0">
              <a:buNone/>
            </a:pPr>
            <a:r>
              <a:rPr lang="en-US" sz="1600" b="1" dirty="0"/>
              <a:t>- Serum bilirubin</a:t>
            </a:r>
          </a:p>
          <a:p>
            <a:pPr marL="0" indent="0">
              <a:buNone/>
            </a:pPr>
            <a:r>
              <a:rPr lang="en-US" sz="1600" b="1" dirty="0"/>
              <a:t>- Serum albumin – initially normal but later low albumin carries poor prognosis</a:t>
            </a:r>
          </a:p>
          <a:p>
            <a:pPr marL="0" indent="0">
              <a:buNone/>
            </a:pPr>
            <a:r>
              <a:rPr lang="en-US" sz="1600" b="1" dirty="0"/>
              <a:t>- Transaminases – of little prognostic values as levels tends to fall as condition worsens</a:t>
            </a:r>
          </a:p>
        </p:txBody>
      </p:sp>
    </p:spTree>
    <p:extLst>
      <p:ext uri="{BB962C8B-B14F-4D97-AF65-F5344CB8AC3E}">
        <p14:creationId xmlns:p14="http://schemas.microsoft.com/office/powerpoint/2010/main" val="406009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Investigations to know the etiology :</a:t>
            </a: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 Toxicology screen of blood and urine</a:t>
            </a: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 err="1"/>
              <a:t>HBsAg</a:t>
            </a:r>
            <a:r>
              <a:rPr lang="en-US" sz="1600" dirty="0"/>
              <a:t>, IgM anti-</a:t>
            </a:r>
            <a:r>
              <a:rPr lang="en-US" sz="1600" dirty="0" err="1"/>
              <a:t>HBc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 IgM anti-HAV</a:t>
            </a:r>
          </a:p>
          <a:p>
            <a:pPr marL="0" indent="0">
              <a:buNone/>
            </a:pPr>
            <a:r>
              <a:rPr lang="en-US" sz="1600" dirty="0"/>
              <a:t>• Anti-HEV, HCV, cytomegalovirus, herpes simplex, Epstein–Barr virus</a:t>
            </a:r>
          </a:p>
          <a:p>
            <a:pPr marL="0" indent="0">
              <a:buNone/>
            </a:pPr>
            <a:r>
              <a:rPr lang="en-US" sz="1600" dirty="0"/>
              <a:t>• Caeruloplasmin, serum copper, urinary copper, slit-lamp eye</a:t>
            </a:r>
          </a:p>
          <a:p>
            <a:pPr marL="0" indent="0">
              <a:buNone/>
            </a:pPr>
            <a:r>
              <a:rPr lang="en-US" sz="1600" dirty="0"/>
              <a:t>examination</a:t>
            </a:r>
          </a:p>
          <a:p>
            <a:pPr marL="0" indent="0">
              <a:buNone/>
            </a:pPr>
            <a:r>
              <a:rPr lang="en-US" sz="1600" dirty="0"/>
              <a:t>• Autoantibodies: ANA, ASMA, LKM, SLA</a:t>
            </a:r>
          </a:p>
          <a:p>
            <a:pPr marL="0" indent="0">
              <a:buNone/>
            </a:pPr>
            <a:r>
              <a:rPr lang="en-US" sz="1600" dirty="0"/>
              <a:t>• Immunoglobulins</a:t>
            </a:r>
          </a:p>
          <a:p>
            <a:pPr marL="0" indent="0">
              <a:buNone/>
            </a:pPr>
            <a:r>
              <a:rPr lang="en-US" sz="1600" dirty="0"/>
              <a:t>• Ultrasound of liver and Doppler of hepatic veins</a:t>
            </a:r>
          </a:p>
        </p:txBody>
      </p:sp>
    </p:spTree>
    <p:extLst>
      <p:ext uri="{BB962C8B-B14F-4D97-AF65-F5344CB8AC3E}">
        <p14:creationId xmlns:p14="http://schemas.microsoft.com/office/powerpoint/2010/main" val="214863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1597</Words>
  <Application>Microsoft Office PowerPoint</Application>
  <PresentationFormat>On-screen Show (4:3)</PresentationFormat>
  <Paragraphs>241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Acute liver failure</vt:lpstr>
      <vt:lpstr>At the end of this lecture , you must be able to answer these questions</vt:lpstr>
      <vt:lpstr>PowerPoint Presentation</vt:lpstr>
      <vt:lpstr>PowerPoint Presentation</vt:lpstr>
      <vt:lpstr>Classification  </vt:lpstr>
      <vt:lpstr>PowerPoint Presentation</vt:lpstr>
      <vt:lpstr>Clinical features</vt:lpstr>
      <vt:lpstr>PowerPoint Presentation</vt:lpstr>
      <vt:lpstr>PowerPoint Presentation</vt:lpstr>
      <vt:lpstr>Manegments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liver failure</dc:title>
  <dc:creator>Muntadher Abdulkareem</dc:creator>
  <cp:lastModifiedBy>Muntadher Abdulkareem</cp:lastModifiedBy>
  <cp:revision>29</cp:revision>
  <dcterms:created xsi:type="dcterms:W3CDTF">2021-01-20T17:38:25Z</dcterms:created>
  <dcterms:modified xsi:type="dcterms:W3CDTF">2022-12-02T11:29:31Z</dcterms:modified>
</cp:coreProperties>
</file>